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4"/>
  </p:sldMasterIdLst>
  <p:notesMasterIdLst>
    <p:notesMasterId r:id="rId17"/>
  </p:notesMasterIdLst>
  <p:sldIdLst>
    <p:sldId id="256" r:id="rId5"/>
    <p:sldId id="257" r:id="rId6"/>
    <p:sldId id="268" r:id="rId7"/>
    <p:sldId id="262" r:id="rId8"/>
    <p:sldId id="269" r:id="rId9"/>
    <p:sldId id="263" r:id="rId10"/>
    <p:sldId id="264" r:id="rId11"/>
    <p:sldId id="267" r:id="rId12"/>
    <p:sldId id="271" r:id="rId13"/>
    <p:sldId id="272" r:id="rId14"/>
    <p:sldId id="274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327757-7646-4160-BB5A-DA135E2B0115}" v="1" dt="2022-09-22T21:08:45.717"/>
    <p1510:client id="{44109466-E38D-4629-8F80-40F78BF14E81}" v="37" dt="2022-09-16T12:27:22.338"/>
    <p1510:client id="{4C50F719-24F4-421B-8AC2-CD2832F43183}" v="76" dt="2022-12-10T14:33:20.309"/>
    <p1510:client id="{5A91C8FD-A4BF-4252-A788-DAEA407F6DE0}" v="2" dt="2022-09-22T19:46:53.089"/>
    <p1510:client id="{F5C031F1-6D92-4835-BAEB-70F8790B4693}" v="23" dt="2022-09-22T20:25:44.3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65BEE-0A7A-4931-8184-D878256184CA}" type="datetimeFigureOut">
              <a:rPr lang="pt-BR" smtClean="0"/>
              <a:t>11/12/2022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14C94-53AC-4A43-B9E3-B25D6164D2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846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14C94-53AC-4A43-B9E3-B25D6164D25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3654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53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267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1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5942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70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599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880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62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04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03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787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60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408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28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31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51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12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283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B3F03-5ABA-B092-330A-45BB08BE8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0882" y="1389154"/>
            <a:ext cx="5376161" cy="779527"/>
          </a:xfrm>
        </p:spPr>
        <p:txBody>
          <a:bodyPr/>
          <a:lstStyle/>
          <a:p>
            <a:pPr algn="ctr"/>
            <a:r>
              <a:rPr lang="pt-BR" sz="4000" b="1" cap="all" dirty="0">
                <a:solidFill>
                  <a:srgbClr val="FFFF00"/>
                </a:solidFill>
                <a:latin typeface="Times New Roman"/>
                <a:cs typeface="Times New Roman"/>
              </a:rPr>
              <a:t> </a:t>
            </a:r>
            <a:r>
              <a:rPr lang="pt-BR" sz="4000" b="1" cap="all" dirty="0" err="1">
                <a:solidFill>
                  <a:srgbClr val="FFFF00"/>
                </a:solidFill>
                <a:latin typeface="Times New Roman"/>
                <a:cs typeface="Times New Roman"/>
              </a:rPr>
              <a:t>InfOrganis</a:t>
            </a:r>
            <a:endParaRPr lang="pt-BR" sz="96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635F72-0CC9-DC72-D73C-5D4F3B5BB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8323" y="3696635"/>
            <a:ext cx="5329983" cy="1985370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pt-BR" sz="2400" dirty="0">
                <a:solidFill>
                  <a:srgbClr val="FFFFFF"/>
                </a:solidFill>
                <a:latin typeface="Times New Roman"/>
                <a:cs typeface="Times New Roman"/>
              </a:rPr>
              <a:t>Caio césar</a:t>
            </a:r>
          </a:p>
          <a:p>
            <a:pPr marL="342900" indent="-342900">
              <a:buClr>
                <a:srgbClr val="8AD0D6"/>
              </a:buClr>
              <a:buFont typeface="Arial"/>
              <a:buChar char="•"/>
            </a:pPr>
            <a:r>
              <a:rPr lang="pt-BR" sz="2400" dirty="0">
                <a:solidFill>
                  <a:srgbClr val="FFFFFF"/>
                </a:solidFill>
                <a:latin typeface="Times New Roman"/>
                <a:cs typeface="Times New Roman"/>
              </a:rPr>
              <a:t>Hélio vieira</a:t>
            </a:r>
          </a:p>
          <a:p>
            <a:pPr marL="342900" indent="-342900">
              <a:buClr>
                <a:srgbClr val="8AD0D6"/>
              </a:buClr>
              <a:buFont typeface="Arial"/>
              <a:buChar char="•"/>
            </a:pPr>
            <a:r>
              <a:rPr lang="pt-BR" sz="2400" dirty="0">
                <a:solidFill>
                  <a:srgbClr val="FFFFFF"/>
                </a:solidFill>
                <a:latin typeface="Times New Roman"/>
                <a:cs typeface="Times New Roman"/>
              </a:rPr>
              <a:t>Herbert </a:t>
            </a:r>
          </a:p>
          <a:p>
            <a:pPr marL="342900" indent="-342900">
              <a:buClr>
                <a:srgbClr val="8AD0D6"/>
              </a:buClr>
              <a:buFont typeface="Arial"/>
              <a:buChar char="•"/>
            </a:pPr>
            <a:r>
              <a:rPr lang="pt-BR" sz="2400" dirty="0">
                <a:solidFill>
                  <a:srgbClr val="FFFFFF"/>
                </a:solidFill>
                <a:latin typeface="Times New Roman"/>
                <a:cs typeface="Times New Roman"/>
              </a:rPr>
              <a:t>Leticia </a:t>
            </a:r>
            <a:r>
              <a:rPr lang="pt-BR" sz="2400" dirty="0" err="1">
                <a:solidFill>
                  <a:srgbClr val="FFFFFF"/>
                </a:solidFill>
                <a:latin typeface="Times New Roman"/>
                <a:cs typeface="Times New Roman"/>
              </a:rPr>
              <a:t>pauli</a:t>
            </a:r>
          </a:p>
          <a:p>
            <a:pPr marL="342900" indent="-342900">
              <a:buClr>
                <a:srgbClr val="8AD0D6"/>
              </a:buClr>
              <a:buFont typeface="Arial"/>
              <a:buChar char="•"/>
            </a:pPr>
            <a:endParaRPr lang="pt-BR" sz="24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342900" indent="-342900">
              <a:buClr>
                <a:srgbClr val="8AD0D6"/>
              </a:buClr>
              <a:buFont typeface="Arial"/>
              <a:buChar char="•"/>
            </a:pPr>
            <a:endParaRPr lang="pt-BR" sz="24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7373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126DCF1-7CC6-BE29-D40C-B25C812CBA46}"/>
              </a:ext>
            </a:extLst>
          </p:cNvPr>
          <p:cNvSpPr txBox="1"/>
          <p:nvPr/>
        </p:nvSpPr>
        <p:spPr>
          <a:xfrm>
            <a:off x="-305706" y="-131513"/>
            <a:ext cx="5293655" cy="669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PROJETO DE INTER</a:t>
            </a:r>
            <a:r>
              <a:rPr lang="pt-BR" sz="2800" b="1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FACE</a:t>
            </a:r>
            <a:endParaRPr lang="pt-BR" sz="28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18E04AF-7F87-9102-8729-A5458864612E}"/>
              </a:ext>
            </a:extLst>
          </p:cNvPr>
          <p:cNvSpPr txBox="1"/>
          <p:nvPr/>
        </p:nvSpPr>
        <p:spPr>
          <a:xfrm>
            <a:off x="8414426" y="1536970"/>
            <a:ext cx="130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RETIRADO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767B8EF5-7094-E1D6-87E5-F740B41B6C05}"/>
              </a:ext>
            </a:extLst>
          </p:cNvPr>
          <p:cNvCxnSpPr/>
          <p:nvPr/>
        </p:nvCxnSpPr>
        <p:spPr>
          <a:xfrm>
            <a:off x="9095362" y="1906302"/>
            <a:ext cx="0" cy="59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8B9433F4-1153-3028-306B-26A7888C4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7" y="753251"/>
            <a:ext cx="12079282" cy="59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3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126DCF1-7CC6-BE29-D40C-B25C812CBA46}"/>
              </a:ext>
            </a:extLst>
          </p:cNvPr>
          <p:cNvSpPr txBox="1"/>
          <p:nvPr/>
        </p:nvSpPr>
        <p:spPr>
          <a:xfrm>
            <a:off x="-352840" y="0"/>
            <a:ext cx="5293655" cy="669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b="1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WIREFRAMES</a:t>
            </a:r>
            <a:endParaRPr lang="pt-BR" sz="28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0E08BD-98C5-AE72-3614-CF554D0FF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0465"/>
            <a:ext cx="3921550" cy="202985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5EDEACB-FB2C-E7A8-A2C2-8B6B04B17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491" y="1272810"/>
            <a:ext cx="4089108" cy="201738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2A505BC-B5E1-593B-3776-D7F4DBE83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540" y="1315322"/>
            <a:ext cx="3844044" cy="193235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C4FDD70-0FA9-7840-002E-70FEAFCBA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29" y="3981244"/>
            <a:ext cx="5788325" cy="219092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69EE8D7-63EC-2DE4-FECC-8354C16122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600" y="3676019"/>
            <a:ext cx="4566763" cy="256880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3FE3927-9B75-135D-9362-95D3C373DB8C}"/>
              </a:ext>
            </a:extLst>
          </p:cNvPr>
          <p:cNvSpPr txBox="1"/>
          <p:nvPr/>
        </p:nvSpPr>
        <p:spPr>
          <a:xfrm>
            <a:off x="848412" y="3306687"/>
            <a:ext cx="1753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HomePage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89E2A68-C164-F7E3-13B5-FCB179B93CD1}"/>
              </a:ext>
            </a:extLst>
          </p:cNvPr>
          <p:cNvSpPr txBox="1"/>
          <p:nvPr/>
        </p:nvSpPr>
        <p:spPr>
          <a:xfrm>
            <a:off x="5403130" y="3306687"/>
            <a:ext cx="125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Artigos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D710AC-6982-BCDC-43DD-06746A8EA043}"/>
              </a:ext>
            </a:extLst>
          </p:cNvPr>
          <p:cNvSpPr txBox="1"/>
          <p:nvPr/>
        </p:nvSpPr>
        <p:spPr>
          <a:xfrm>
            <a:off x="9854152" y="3247677"/>
            <a:ext cx="148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Sobre o site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2A4E6A2-DACB-5854-7F06-AF69A1DBF4A2}"/>
              </a:ext>
            </a:extLst>
          </p:cNvPr>
          <p:cNvSpPr txBox="1"/>
          <p:nvPr/>
        </p:nvSpPr>
        <p:spPr>
          <a:xfrm>
            <a:off x="1813088" y="6172166"/>
            <a:ext cx="210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Desenvolvedores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6E3D8D6-EA81-1C24-639A-8BF00AB5DD24}"/>
              </a:ext>
            </a:extLst>
          </p:cNvPr>
          <p:cNvSpPr txBox="1"/>
          <p:nvPr/>
        </p:nvSpPr>
        <p:spPr>
          <a:xfrm>
            <a:off x="8799921" y="6244823"/>
            <a:ext cx="210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Tela de login</a:t>
            </a:r>
          </a:p>
        </p:txBody>
      </p:sp>
    </p:spTree>
    <p:extLst>
      <p:ext uri="{BB962C8B-B14F-4D97-AF65-F5344CB8AC3E}">
        <p14:creationId xmlns:p14="http://schemas.microsoft.com/office/powerpoint/2010/main" val="3132668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0B9B7-B2BE-2049-8B1A-EE833CDDB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18" y="508063"/>
            <a:ext cx="11084764" cy="13208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Conclusão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sobre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elaboração</a:t>
            </a:r>
            <a:r>
              <a:rPr lang="en-US" dirty="0">
                <a:latin typeface="Times New Roman"/>
                <a:cs typeface="Times New Roman"/>
              </a:rPr>
              <a:t> do </a:t>
            </a:r>
            <a:r>
              <a:rPr lang="en-US" dirty="0" err="1">
                <a:latin typeface="Times New Roman"/>
                <a:cs typeface="Times New Roman"/>
              </a:rPr>
              <a:t>projeto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6C8E726-7972-740F-C0D3-C54A1FA54380}"/>
              </a:ext>
            </a:extLst>
          </p:cNvPr>
          <p:cNvSpPr txBox="1"/>
          <p:nvPr/>
        </p:nvSpPr>
        <p:spPr>
          <a:xfrm>
            <a:off x="1100659" y="2309914"/>
            <a:ext cx="9990681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funcionalidades propostas inicialmente foram simplificadas ou retiradas, simplificando bastante nossa proposta.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Houve desistência de integrantes do grupo. Isso afetou diretamente o andamento do projeto.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projeto foi importante para demonstrar o trabalho em grupo e coordenado</a:t>
            </a: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Esse projeto, embora simples, foi um excelente ensaio de desafios que o mercado de trabalho nessa área comumente apresenta. </a:t>
            </a:r>
          </a:p>
          <a:p>
            <a:pPr lvl="0" algn="just">
              <a:lnSpc>
                <a:spcPct val="150000"/>
              </a:lnSpc>
            </a:pP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459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0471FB-7723-81EE-FEC1-383A79B05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791" y="447474"/>
            <a:ext cx="5558574" cy="979356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  <a:endParaRPr lang="pt-BR" sz="6000" dirty="0">
              <a:solidFill>
                <a:srgbClr val="FFFF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916B7A-3D72-FD41-550A-783FE7C38249}"/>
              </a:ext>
            </a:extLst>
          </p:cNvPr>
          <p:cNvSpPr txBox="1"/>
          <p:nvPr/>
        </p:nvSpPr>
        <p:spPr>
          <a:xfrm>
            <a:off x="812404" y="1624520"/>
            <a:ext cx="10074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Brasil, o mercado de produtos orgânicos vem apresentando uma tendência de alta bastante significativa nos últimos anos, de acordo com os dados da pesquisa </a:t>
            </a: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Organis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em 2021 (ORGANIS, 2021). 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B49D15C-645C-97F5-0DB8-73032A477310}"/>
              </a:ext>
            </a:extLst>
          </p:cNvPr>
          <p:cNvSpPr txBox="1"/>
          <p:nvPr/>
        </p:nvSpPr>
        <p:spPr>
          <a:xfrm>
            <a:off x="5012137" y="2671757"/>
            <a:ext cx="61009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Nos últimos 12 anos, onde o número de produtores orgânicos cresceu em 450%, em fevereiro de 2022 e mais de 26 mil produtores estavam inscritos e regularizados (AGÊNCIA BRASIL, 2022). </a:t>
            </a:r>
            <a:endParaRPr lang="pt-BR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AC95507-D66D-1089-C017-71375B3A8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04" y="2671757"/>
            <a:ext cx="4104637" cy="309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05C970-F613-FB9C-2155-3CBCDAA2D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401" y="3872086"/>
            <a:ext cx="4104636" cy="223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8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126DCF1-7CC6-BE29-D40C-B25C812CBA46}"/>
              </a:ext>
            </a:extLst>
          </p:cNvPr>
          <p:cNvSpPr txBox="1"/>
          <p:nvPr/>
        </p:nvSpPr>
        <p:spPr>
          <a:xfrm>
            <a:off x="1671349" y="266951"/>
            <a:ext cx="8596379" cy="752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b="1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OBJETIVOS</a:t>
            </a:r>
            <a:endParaRPr lang="pt-BR" sz="32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8728A9B-4DB4-CDF3-A53F-8721086B928F}"/>
              </a:ext>
            </a:extLst>
          </p:cNvPr>
          <p:cNvSpPr txBox="1"/>
          <p:nvPr/>
        </p:nvSpPr>
        <p:spPr>
          <a:xfrm>
            <a:off x="1488332" y="1737439"/>
            <a:ext cx="9766569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presente projeto busca desenvolver um website com informações detalhadas sobre os produtos orgânicos produzidos por produtores rurais locais de diversas regiões do Brasil.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0EB8C2B-18C9-87A2-8925-FB93C4DA8619}"/>
              </a:ext>
            </a:extLst>
          </p:cNvPr>
          <p:cNvSpPr txBox="1"/>
          <p:nvPr/>
        </p:nvSpPr>
        <p:spPr>
          <a:xfrm>
            <a:off x="1376276" y="1044668"/>
            <a:ext cx="3361093" cy="669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Objetivo geral</a:t>
            </a:r>
            <a:endParaRPr lang="pt-BR" sz="28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9CE422B-0294-E049-9CC9-680A4807765B}"/>
              </a:ext>
            </a:extLst>
          </p:cNvPr>
          <p:cNvSpPr txBox="1"/>
          <p:nvPr/>
        </p:nvSpPr>
        <p:spPr>
          <a:xfrm>
            <a:off x="1178482" y="2564519"/>
            <a:ext cx="3977178" cy="669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Objetivos específicos:</a:t>
            </a:r>
            <a:endParaRPr lang="pt-BR" sz="28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6F3ADF2-1370-7B4A-F5B0-5FEFFEE084C0}"/>
              </a:ext>
            </a:extLst>
          </p:cNvPr>
          <p:cNvSpPr txBox="1"/>
          <p:nvPr/>
        </p:nvSpPr>
        <p:spPr>
          <a:xfrm>
            <a:off x="1488332" y="3544826"/>
            <a:ext cx="9990681" cy="2540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Desenvolver um sistema computacional que permita aos usuários acessarem de forma simples e interativa informações detalhadas sobre produtos orgânicos de sua região. 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Sistematizar as informações relevantes sobre os principais produtos orgânicos produzidos em determinada região.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Contribuir para a divulgação das cadeias produtivas de produtos orgânicos de cada região.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Sensibilizar o público em geral sobre a importância do consumo de produtos orgânicos.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220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126DCF1-7CC6-BE29-D40C-B25C812CBA46}"/>
              </a:ext>
            </a:extLst>
          </p:cNvPr>
          <p:cNvSpPr txBox="1"/>
          <p:nvPr/>
        </p:nvSpPr>
        <p:spPr>
          <a:xfrm>
            <a:off x="1710260" y="938530"/>
            <a:ext cx="8596379" cy="669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endParaRPr lang="pt-BR" sz="28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8728A9B-4DB4-CDF3-A53F-8721086B928F}"/>
              </a:ext>
            </a:extLst>
          </p:cNvPr>
          <p:cNvSpPr txBox="1"/>
          <p:nvPr/>
        </p:nvSpPr>
        <p:spPr>
          <a:xfrm>
            <a:off x="1507787" y="2686292"/>
            <a:ext cx="9766569" cy="966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</a:pPr>
            <a:r>
              <a:rPr lang="pt-B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Clientes, consumidores e público em geral têm pouco ou nenhum acesso à informação sobre os produtos orgânicos produzidos por produtores rurais locais. 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377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126DCF1-7CC6-BE29-D40C-B25C812CBA46}"/>
              </a:ext>
            </a:extLst>
          </p:cNvPr>
          <p:cNvSpPr txBox="1"/>
          <p:nvPr/>
        </p:nvSpPr>
        <p:spPr>
          <a:xfrm>
            <a:off x="3449171" y="763432"/>
            <a:ext cx="5293655" cy="669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b="1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PÚBLICO ALVO E PERSONAS</a:t>
            </a:r>
            <a:endParaRPr lang="pt-BR" sz="28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8728A9B-4DB4-CDF3-A53F-8721086B928F}"/>
              </a:ext>
            </a:extLst>
          </p:cNvPr>
          <p:cNvSpPr txBox="1"/>
          <p:nvPr/>
        </p:nvSpPr>
        <p:spPr>
          <a:xfrm>
            <a:off x="1125167" y="2122088"/>
            <a:ext cx="9766569" cy="2125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Embora toda a sociedade possa se beneficiar das informações disponibilizadas no website, o foco deste projeto está no público que procura informações sobre os produtos orgânicos e comércio de alimentos orgânicos. Logo, estabelece-se como público-alvo homens e mulheres entre 15 e 70 anos que fazem o uso frequentemente de computadores e dispositivos móveis para buscarem informações sobre os produtos orgânicos alimentícios.  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93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F9F1379-2A30-0C6C-3E84-C84AEC9D6AAC}"/>
              </a:ext>
            </a:extLst>
          </p:cNvPr>
          <p:cNvSpPr txBox="1"/>
          <p:nvPr/>
        </p:nvSpPr>
        <p:spPr>
          <a:xfrm>
            <a:off x="8132324" y="1370293"/>
            <a:ext cx="3550313" cy="2328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200" b="1" kern="1200" cap="all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Histórias</a:t>
            </a:r>
            <a:r>
              <a:rPr lang="en-US" sz="3200" b="1" kern="1200" cap="all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do </a:t>
            </a:r>
            <a:r>
              <a:rPr lang="en-US" sz="3200" b="1" kern="1200" cap="all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usuário</a:t>
            </a:r>
            <a:r>
              <a:rPr lang="en-US" sz="3200" b="1" kern="1200" cap="all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en-US" sz="3200" kern="120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6F99F6-BC12-C9F7-2393-5424500A8277}"/>
              </a:ext>
            </a:extLst>
          </p:cNvPr>
          <p:cNvSpPr txBox="1"/>
          <p:nvPr/>
        </p:nvSpPr>
        <p:spPr>
          <a:xfrm>
            <a:off x="1602248" y="1244600"/>
            <a:ext cx="184731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endParaRPr lang="pt-BR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pt-BR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D327DBA1-A690-03BD-B39F-2C581C476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478527"/>
              </p:ext>
            </p:extLst>
          </p:nvPr>
        </p:nvGraphicFramePr>
        <p:xfrm>
          <a:off x="305177" y="100919"/>
          <a:ext cx="6805742" cy="655279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56695">
                  <a:extLst>
                    <a:ext uri="{9D8B030D-6E8A-4147-A177-3AD203B41FA5}">
                      <a16:colId xmlns:a16="http://schemas.microsoft.com/office/drawing/2014/main" val="1284946458"/>
                    </a:ext>
                  </a:extLst>
                </a:gridCol>
                <a:gridCol w="2830128">
                  <a:extLst>
                    <a:ext uri="{9D8B030D-6E8A-4147-A177-3AD203B41FA5}">
                      <a16:colId xmlns:a16="http://schemas.microsoft.com/office/drawing/2014/main" val="263226178"/>
                    </a:ext>
                  </a:extLst>
                </a:gridCol>
                <a:gridCol w="2918919">
                  <a:extLst>
                    <a:ext uri="{9D8B030D-6E8A-4147-A177-3AD203B41FA5}">
                      <a16:colId xmlns:a16="http://schemas.microsoft.com/office/drawing/2014/main" val="1873907560"/>
                    </a:ext>
                  </a:extLst>
                </a:gridCol>
              </a:tblGrid>
              <a:tr h="551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Eu como …  [PERSONA]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… quero/desejo … </a:t>
                      </a:r>
                      <a:br>
                        <a:rPr lang="pt-BR" sz="1050">
                          <a:effectLst/>
                        </a:rPr>
                      </a:br>
                      <a:r>
                        <a:rPr lang="pt-BR" sz="1050">
                          <a:effectLst/>
                        </a:rPr>
                        <a:t>[O QUE]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… para ....</a:t>
                      </a: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[POR QUE]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extLst>
                  <a:ext uri="{0D108BD9-81ED-4DB2-BD59-A6C34878D82A}">
                    <a16:rowId xmlns:a16="http://schemas.microsoft.com/office/drawing/2014/main" val="188850832"/>
                  </a:ext>
                </a:extLst>
              </a:tr>
              <a:tr h="5615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Mateus Silva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Desejo encontrar um site com informações detalhadas sobre produtos orgânicos produzidos na região de Minas Gerais.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Para utilizar informações deste site em meu projeto acadêmico no curso de engenharia de alimentos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extLst>
                  <a:ext uri="{0D108BD9-81ED-4DB2-BD59-A6C34878D82A}">
                    <a16:rowId xmlns:a16="http://schemas.microsoft.com/office/drawing/2014/main" val="374612770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Mateus Silva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Quero saber a data e a fonte das informações no site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Confiar no conteúdo e na atualidade das informações exibidas.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extLst>
                  <a:ext uri="{0D108BD9-81ED-4DB2-BD59-A6C34878D82A}">
                    <a16:rowId xmlns:a16="http://schemas.microsoft.com/office/drawing/2014/main" val="1795084636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Mateus Silva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Entrar em contato com os mantedores do site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Para poder saber mais dos seus produtos e produção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extLst>
                  <a:ext uri="{0D108BD9-81ED-4DB2-BD59-A6C34878D82A}">
                    <a16:rowId xmlns:a16="http://schemas.microsoft.com/office/drawing/2014/main" val="3823093337"/>
                  </a:ext>
                </a:extLst>
              </a:tr>
              <a:tr h="5514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Mateus Silva</a:t>
                      </a: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 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Fazer o cadastro no site 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Para receber atualizações de conteúdo no site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extLst>
                  <a:ext uri="{0D108BD9-81ED-4DB2-BD59-A6C34878D82A}">
                    <a16:rowId xmlns:a16="http://schemas.microsoft.com/office/drawing/2014/main" val="2765594792"/>
                  </a:ext>
                </a:extLst>
              </a:tr>
              <a:tr h="5615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Clarisse Rumford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tabLst>
                          <a:tab pos="693420" algn="l"/>
                        </a:tabLst>
                      </a:pPr>
                      <a:r>
                        <a:rPr lang="pt-BR" sz="1050">
                          <a:effectLst/>
                        </a:rPr>
                        <a:t>Poder realizar uma pesquisa minuciosa sobre como os alimentos orgânicos da região são produzidos.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 dirty="0">
                          <a:effectLst/>
                        </a:rPr>
                        <a:t>Visualizar informações atualizadas, detalhadas e precisas sobre um determinado produto de interesse. </a:t>
                      </a:r>
                      <a:endParaRPr lang="pt-BR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extLst>
                  <a:ext uri="{0D108BD9-81ED-4DB2-BD59-A6C34878D82A}">
                    <a16:rowId xmlns:a16="http://schemas.microsoft.com/office/drawing/2014/main" val="329445723"/>
                  </a:ext>
                </a:extLst>
              </a:tr>
              <a:tr h="5615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Clarisse Rumford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Montar um acervo digital com os principais alimentos orgânicos produzidos no estado.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Encontrar rapidamente uma informação detalhada de um produto orgânico.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extLst>
                  <a:ext uri="{0D108BD9-81ED-4DB2-BD59-A6C34878D82A}">
                    <a16:rowId xmlns:a16="http://schemas.microsoft.com/office/drawing/2014/main" val="3636422354"/>
                  </a:ext>
                </a:extLst>
              </a:tr>
              <a:tr h="5615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Clarisse Rumford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Consultar um site com informações nutricionais confiáveis sobre os produtos orgânicos da região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Escolher os produtos orgânicos que serão usados nos cardápios das escolas particulares da região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extLst>
                  <a:ext uri="{0D108BD9-81ED-4DB2-BD59-A6C34878D82A}">
                    <a16:rowId xmlns:a16="http://schemas.microsoft.com/office/drawing/2014/main" val="1001172969"/>
                  </a:ext>
                </a:extLst>
              </a:tr>
              <a:tr h="5615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Clarisse Rumford</a:t>
                      </a: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 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Pesquisar produtos por regiões e/ou estado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Para conhecer e saber mais sobre o plantio de cada região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extLst>
                  <a:ext uri="{0D108BD9-81ED-4DB2-BD59-A6C34878D82A}">
                    <a16:rowId xmlns:a16="http://schemas.microsoft.com/office/drawing/2014/main" val="492786818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Maria da Conceição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Desejo acessar um site para leitura acerca de produtos orgânicos saudáveis 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Usar os produtos em suas receitas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extLst>
                  <a:ext uri="{0D108BD9-81ED-4DB2-BD59-A6C34878D82A}">
                    <a16:rowId xmlns:a16="http://schemas.microsoft.com/office/drawing/2014/main" val="462896197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Maria da Conceição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Compartilhar informações com as amigas sobre os alimentos orgânicos.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Disponibilizar informações sobre os alimentos para pessoas próximas 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extLst>
                  <a:ext uri="{0D108BD9-81ED-4DB2-BD59-A6C34878D82A}">
                    <a16:rowId xmlns:a16="http://schemas.microsoft.com/office/drawing/2014/main" val="2517600764"/>
                  </a:ext>
                </a:extLst>
              </a:tr>
              <a:tr h="7267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Maria da Conceição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Acessar o site por meio de dispositivos móveis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Otimizar o tempo de leitura enquanto outras atividades são realizadas simultaneamente</a:t>
                      </a: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 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extLst>
                  <a:ext uri="{0D108BD9-81ED-4DB2-BD59-A6C34878D82A}">
                    <a16:rowId xmlns:a16="http://schemas.microsoft.com/office/drawing/2014/main" val="3918488999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Maria da Conceição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>
                          <a:effectLst/>
                        </a:rPr>
                        <a:t>Desejo poder identificar os alimentos por meio de imagens </a:t>
                      </a:r>
                      <a:endParaRPr lang="pt-BR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50" dirty="0">
                          <a:effectLst/>
                        </a:rPr>
                        <a:t>Identificar mais fácil os alimentos</a:t>
                      </a:r>
                      <a:endParaRPr lang="pt-BR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99" marR="16799" marT="16799" marB="16799"/>
                </a:tc>
                <a:extLst>
                  <a:ext uri="{0D108BD9-81ED-4DB2-BD59-A6C34878D82A}">
                    <a16:rowId xmlns:a16="http://schemas.microsoft.com/office/drawing/2014/main" val="51004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80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34523C34-4EFF-7B7E-A371-83A0DBFFF36A}"/>
              </a:ext>
            </a:extLst>
          </p:cNvPr>
          <p:cNvSpPr txBox="1"/>
          <p:nvPr/>
        </p:nvSpPr>
        <p:spPr>
          <a:xfrm>
            <a:off x="7952849" y="1323420"/>
            <a:ext cx="4133987" cy="954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b="1" cap="all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requisitos</a:t>
            </a:r>
            <a:r>
              <a:rPr lang="en-US" sz="2000" b="1" cap="all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000" b="1" cap="all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projeto</a:t>
            </a:r>
            <a:endParaRPr lang="en-US" sz="2000" dirty="0">
              <a:solidFill>
                <a:srgbClr val="FFFF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A8FD97D8-8817-AC60-48BC-6A0FB472C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161074"/>
              </p:ext>
            </p:extLst>
          </p:nvPr>
        </p:nvGraphicFramePr>
        <p:xfrm>
          <a:off x="1" y="0"/>
          <a:ext cx="7645939" cy="68579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86685">
                  <a:extLst>
                    <a:ext uri="{9D8B030D-6E8A-4147-A177-3AD203B41FA5}">
                      <a16:colId xmlns:a16="http://schemas.microsoft.com/office/drawing/2014/main" val="2157117256"/>
                    </a:ext>
                  </a:extLst>
                </a:gridCol>
                <a:gridCol w="6139811">
                  <a:extLst>
                    <a:ext uri="{9D8B030D-6E8A-4147-A177-3AD203B41FA5}">
                      <a16:colId xmlns:a16="http://schemas.microsoft.com/office/drawing/2014/main" val="3062884884"/>
                    </a:ext>
                  </a:extLst>
                </a:gridCol>
                <a:gridCol w="919443">
                  <a:extLst>
                    <a:ext uri="{9D8B030D-6E8A-4147-A177-3AD203B41FA5}">
                      <a16:colId xmlns:a16="http://schemas.microsoft.com/office/drawing/2014/main" val="2400158275"/>
                    </a:ext>
                  </a:extLst>
                </a:gridCol>
              </a:tblGrid>
              <a:tr h="2782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Prioridade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extLst>
                  <a:ext uri="{0D108BD9-81ED-4DB2-BD59-A6C34878D82A}">
                    <a16:rowId xmlns:a16="http://schemas.microsoft.com/office/drawing/2014/main" val="3281660965"/>
                  </a:ext>
                </a:extLst>
              </a:tr>
              <a:tr h="6834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RF-01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site deve oferecer links externos que permitam ao usuário visualizar as notícias, artigos e outras bibliografias de fontes externas (</a:t>
                      </a:r>
                      <a:r>
                        <a:rPr lang="pt-BR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sources</a:t>
                      </a: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 </a:t>
                      </a:r>
                      <a:r>
                        <a:rPr lang="pt-BR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backlinks</a:t>
                      </a: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).</a:t>
                      </a: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Média</a:t>
                      </a: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extLst>
                  <a:ext uri="{0D108BD9-81ED-4DB2-BD59-A6C34878D82A}">
                    <a16:rowId xmlns:a16="http://schemas.microsoft.com/office/drawing/2014/main" val="2900710329"/>
                  </a:ext>
                </a:extLst>
              </a:tr>
              <a:tr h="468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RF-02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 dirty="0"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site deve oferecer uma funcionalidade de filtro/pesquisa para permitir ao usuário localizar um produto específico que será informado na caixa de pesquisa</a:t>
                      </a: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Alta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extLst>
                  <a:ext uri="{0D108BD9-81ED-4DB2-BD59-A6C34878D82A}">
                    <a16:rowId xmlns:a16="http://schemas.microsoft.com/office/drawing/2014/main" val="2704766642"/>
                  </a:ext>
                </a:extLst>
              </a:tr>
              <a:tr h="468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RF-03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site deve permitir visualizar as informações de contatos do mantenedor do site</a:t>
                      </a: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Média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extLst>
                  <a:ext uri="{0D108BD9-81ED-4DB2-BD59-A6C34878D82A}">
                    <a16:rowId xmlns:a16="http://schemas.microsoft.com/office/drawing/2014/main" val="2604247665"/>
                  </a:ext>
                </a:extLst>
              </a:tr>
              <a:tr h="468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RF-04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site deve permitir o compartilhamento das informações visualizadas em plataformas de redes sociais (links ou botões). 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Média</a:t>
                      </a: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extLst>
                  <a:ext uri="{0D108BD9-81ED-4DB2-BD59-A6C34878D82A}">
                    <a16:rowId xmlns:a16="http://schemas.microsoft.com/office/drawing/2014/main" val="2858281154"/>
                  </a:ext>
                </a:extLst>
              </a:tr>
              <a:tr h="468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RF-05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site deve permitir salvar os produtos orgânicos preferidos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Média</a:t>
                      </a: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extLst>
                  <a:ext uri="{0D108BD9-81ED-4DB2-BD59-A6C34878D82A}">
                    <a16:rowId xmlns:a16="http://schemas.microsoft.com/office/drawing/2014/main" val="236462891"/>
                  </a:ext>
                </a:extLst>
              </a:tr>
              <a:tr h="468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RF-06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site deve permitir verificar os produtos orgânicos que foram salvos como preferidos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Baixa</a:t>
                      </a: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extLst>
                  <a:ext uri="{0D108BD9-81ED-4DB2-BD59-A6C34878D82A}">
                    <a16:rowId xmlns:a16="http://schemas.microsoft.com/office/drawing/2014/main" val="2856422032"/>
                  </a:ext>
                </a:extLst>
              </a:tr>
              <a:tr h="468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RF-07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site deve permitir que usuários comentem na página de informação sobre um determinado produto orgânico.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Baixa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extLst>
                  <a:ext uri="{0D108BD9-81ED-4DB2-BD59-A6C34878D82A}">
                    <a16:rowId xmlns:a16="http://schemas.microsoft.com/office/drawing/2014/main" val="1016754154"/>
                  </a:ext>
                </a:extLst>
              </a:tr>
              <a:tr h="468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RF-08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site deve exibir os comentários registrados juntamente com a informação sobre o produto orgânico 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Baixa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extLst>
                  <a:ext uri="{0D108BD9-81ED-4DB2-BD59-A6C34878D82A}">
                    <a16:rowId xmlns:a16="http://schemas.microsoft.com/office/drawing/2014/main" val="819804654"/>
                  </a:ext>
                </a:extLst>
              </a:tr>
              <a:tr h="468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RF-09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site deve permitir o cadastro do usuário para receber notificações de atualização de conteúdo.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Baixa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extLst>
                  <a:ext uri="{0D108BD9-81ED-4DB2-BD59-A6C34878D82A}">
                    <a16:rowId xmlns:a16="http://schemas.microsoft.com/office/drawing/2014/main" val="3957247687"/>
                  </a:ext>
                </a:extLst>
              </a:tr>
              <a:tr h="2782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RF-10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site deve permitir o usuário pesquisar os produtos orgânicos por região ou estado.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Média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extLst>
                  <a:ext uri="{0D108BD9-81ED-4DB2-BD59-A6C34878D82A}">
                    <a16:rowId xmlns:a16="http://schemas.microsoft.com/office/drawing/2014/main" val="3775130775"/>
                  </a:ext>
                </a:extLst>
              </a:tr>
              <a:tr h="468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RF-11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site deve avisar o usuário de qualquer erro que eventualmente surja</a:t>
                      </a: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Alta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extLst>
                  <a:ext uri="{0D108BD9-81ED-4DB2-BD59-A6C34878D82A}">
                    <a16:rowId xmlns:a16="http://schemas.microsoft.com/office/drawing/2014/main" val="447842"/>
                  </a:ext>
                </a:extLst>
              </a:tr>
              <a:tr h="468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RF-12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site deve apresentar, para cada produto orgânico, uma imagem correspondente (</a:t>
                      </a:r>
                      <a:r>
                        <a:rPr lang="pt-BR" sz="120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thumbnail</a:t>
                      </a: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).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Alta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extLst>
                  <a:ext uri="{0D108BD9-81ED-4DB2-BD59-A6C34878D82A}">
                    <a16:rowId xmlns:a16="http://schemas.microsoft.com/office/drawing/2014/main" val="866109703"/>
                  </a:ext>
                </a:extLst>
              </a:tr>
              <a:tr h="468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RF-13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 site deve permitir manutenções constantes, as quais envolverão principalmente atualizações de informações sobre os produtos orgânicos.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Alta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extLst>
                  <a:ext uri="{0D108BD9-81ED-4DB2-BD59-A6C34878D82A}">
                    <a16:rowId xmlns:a16="http://schemas.microsoft.com/office/drawing/2014/main" val="2525978699"/>
                  </a:ext>
                </a:extLst>
              </a:tr>
              <a:tr h="468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RF-14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site deve permitir ao usuário visualizar o texto completo onde todos os detalhes da publicação sobre o produto orgânico são exibidos. 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Média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673" marR="23673" marT="23673" marB="23673"/>
                </a:tc>
                <a:extLst>
                  <a:ext uri="{0D108BD9-81ED-4DB2-BD59-A6C34878D82A}">
                    <a16:rowId xmlns:a16="http://schemas.microsoft.com/office/drawing/2014/main" val="1101593484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332BE697-CB56-0F78-FDDD-3B2D56FA1F53}"/>
              </a:ext>
            </a:extLst>
          </p:cNvPr>
          <p:cNvSpPr txBox="1"/>
          <p:nvPr/>
        </p:nvSpPr>
        <p:spPr>
          <a:xfrm>
            <a:off x="8797047" y="3823183"/>
            <a:ext cx="2445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Requisitos funcionais</a:t>
            </a:r>
            <a:endParaRPr lang="pt-BR" sz="28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30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C4106C2F-3F23-17BE-D433-7DA13B728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277352"/>
              </p:ext>
            </p:extLst>
          </p:nvPr>
        </p:nvGraphicFramePr>
        <p:xfrm>
          <a:off x="184826" y="9180"/>
          <a:ext cx="5829849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4731">
                  <a:extLst>
                    <a:ext uri="{9D8B030D-6E8A-4147-A177-3AD203B41FA5}">
                      <a16:colId xmlns:a16="http://schemas.microsoft.com/office/drawing/2014/main" val="1420905909"/>
                    </a:ext>
                  </a:extLst>
                </a:gridCol>
                <a:gridCol w="4038284">
                  <a:extLst>
                    <a:ext uri="{9D8B030D-6E8A-4147-A177-3AD203B41FA5}">
                      <a16:colId xmlns:a16="http://schemas.microsoft.com/office/drawing/2014/main" val="1767131711"/>
                    </a:ext>
                  </a:extLst>
                </a:gridCol>
                <a:gridCol w="1016834">
                  <a:extLst>
                    <a:ext uri="{9D8B030D-6E8A-4147-A177-3AD203B41FA5}">
                      <a16:colId xmlns:a16="http://schemas.microsoft.com/office/drawing/2014/main" val="2867450012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Prioridade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extLst>
                  <a:ext uri="{0D108BD9-81ED-4DB2-BD59-A6C34878D82A}">
                    <a16:rowId xmlns:a16="http://schemas.microsoft.com/office/drawing/2014/main" val="1828893582"/>
                  </a:ext>
                </a:extLst>
              </a:tr>
              <a:tr h="8362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RNF-01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site deve ser publicado em um ambiente acessível publicamente na Internet (Repl.it, GitHub Pages, </a:t>
                      </a:r>
                      <a:r>
                        <a:rPr lang="pt-BR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Heroku</a:t>
                      </a: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 outros servidores); 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Alta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extLst>
                  <a:ext uri="{0D108BD9-81ED-4DB2-BD59-A6C34878D82A}">
                    <a16:rowId xmlns:a16="http://schemas.microsoft.com/office/drawing/2014/main" val="756314971"/>
                  </a:ext>
                </a:extLst>
              </a:tr>
              <a:tr h="6039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RNF-02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site deverá ser responsivo permitindo a visualização em um celular ou tablet de forma adequada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Alta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extLst>
                  <a:ext uri="{0D108BD9-81ED-4DB2-BD59-A6C34878D82A}">
                    <a16:rowId xmlns:a16="http://schemas.microsoft.com/office/drawing/2014/main" val="2611300004"/>
                  </a:ext>
                </a:extLst>
              </a:tr>
              <a:tr h="6039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RNF-03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site deve permitir uma boa visualização dos elementos da página. 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Média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extLst>
                  <a:ext uri="{0D108BD9-81ED-4DB2-BD59-A6C34878D82A}">
                    <a16:rowId xmlns:a16="http://schemas.microsoft.com/office/drawing/2014/main" val="3641748809"/>
                  </a:ext>
                </a:extLst>
              </a:tr>
              <a:tr h="8362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RNF-04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site deve ser compatível com os principais navegadores do mercado (Google Chrome, Firefox, Opera, Microsoft Edge e outros)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Alta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extLst>
                  <a:ext uri="{0D108BD9-81ED-4DB2-BD59-A6C34878D82A}">
                    <a16:rowId xmlns:a16="http://schemas.microsoft.com/office/drawing/2014/main" val="1569639406"/>
                  </a:ext>
                </a:extLst>
              </a:tr>
              <a:tr h="10685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RNF-05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site deve apresentar páginas dinâmicas com interatividade entre o usuário o sistema (empregar Javascript juntamente com HTML5 e CSS3).</a:t>
                      </a: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Alta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extLst>
                  <a:ext uri="{0D108BD9-81ED-4DB2-BD59-A6C34878D82A}">
                    <a16:rowId xmlns:a16="http://schemas.microsoft.com/office/drawing/2014/main" val="3108888941"/>
                  </a:ext>
                </a:extLst>
              </a:tr>
              <a:tr h="5671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RNF-06 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site deverá ter uma interface simples e intuitiva para motivar e facilitar a sua utilização.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Alta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extLst>
                  <a:ext uri="{0D108BD9-81ED-4DB2-BD59-A6C34878D82A}">
                    <a16:rowId xmlns:a16="http://schemas.microsoft.com/office/drawing/2014/main" val="11942997"/>
                  </a:ext>
                </a:extLst>
              </a:tr>
              <a:tr h="8362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RNF-07</a:t>
                      </a:r>
                      <a:endParaRPr lang="pt-BR" sz="12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site deve ser integrado com Google </a:t>
                      </a:r>
                      <a:r>
                        <a:rPr lang="pt-BR" sz="12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Analytics</a:t>
                      </a: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 fim de permitir o monitoramento da métrica dos visitantes que acessam o site.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Média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extLst>
                  <a:ext uri="{0D108BD9-81ED-4DB2-BD59-A6C34878D82A}">
                    <a16:rowId xmlns:a16="http://schemas.microsoft.com/office/drawing/2014/main" val="1054868887"/>
                  </a:ext>
                </a:extLst>
              </a:tr>
              <a:tr h="5671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RNF-08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site deve conter uma URL amigável para os motores de buscas na internet.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Alta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extLst>
                  <a:ext uri="{0D108BD9-81ED-4DB2-BD59-A6C34878D82A}">
                    <a16:rowId xmlns:a16="http://schemas.microsoft.com/office/drawing/2014/main" val="4117847547"/>
                  </a:ext>
                </a:extLst>
              </a:tr>
              <a:tr h="5671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RNF-09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site deve apresentar um layout moderno e padronizado seguindo as recomendações da W3C.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Alta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661" marR="42661" marT="42661" marB="42661"/>
                </a:tc>
                <a:extLst>
                  <a:ext uri="{0D108BD9-81ED-4DB2-BD59-A6C34878D82A}">
                    <a16:rowId xmlns:a16="http://schemas.microsoft.com/office/drawing/2014/main" val="1667956745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47047EFF-FACA-91CE-C761-E2E26D02DCEE}"/>
              </a:ext>
            </a:extLst>
          </p:cNvPr>
          <p:cNvSpPr txBox="1"/>
          <p:nvPr/>
        </p:nvSpPr>
        <p:spPr>
          <a:xfrm>
            <a:off x="7125998" y="1352603"/>
            <a:ext cx="4133987" cy="954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b="1" cap="all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requisitos</a:t>
            </a:r>
            <a:r>
              <a:rPr lang="en-US" sz="2000" b="1" cap="all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000" b="1" cap="all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projeto</a:t>
            </a:r>
            <a:endParaRPr lang="en-US" sz="2000" dirty="0">
              <a:solidFill>
                <a:srgbClr val="FFFF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58CF1B-F29E-85A7-629D-FF9D7CA1A9CC}"/>
              </a:ext>
            </a:extLst>
          </p:cNvPr>
          <p:cNvSpPr txBox="1"/>
          <p:nvPr/>
        </p:nvSpPr>
        <p:spPr>
          <a:xfrm>
            <a:off x="7970196" y="3852366"/>
            <a:ext cx="2445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Requisitos não funcionais</a:t>
            </a:r>
            <a:endParaRPr lang="pt-BR" sz="28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61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126DCF1-7CC6-BE29-D40C-B25C812CBA46}"/>
              </a:ext>
            </a:extLst>
          </p:cNvPr>
          <p:cNvSpPr txBox="1"/>
          <p:nvPr/>
        </p:nvSpPr>
        <p:spPr>
          <a:xfrm>
            <a:off x="-305706" y="-131513"/>
            <a:ext cx="5293655" cy="669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PROJETO DE INTER</a:t>
            </a:r>
            <a:r>
              <a:rPr lang="pt-BR" sz="2800" b="1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FACE</a:t>
            </a:r>
            <a:endParaRPr lang="pt-BR" sz="28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31D1D93-5064-68BB-7CC2-A6BB119EEB4E}"/>
              </a:ext>
            </a:extLst>
          </p:cNvPr>
          <p:cNvGrpSpPr/>
          <p:nvPr/>
        </p:nvGrpSpPr>
        <p:grpSpPr>
          <a:xfrm>
            <a:off x="3239311" y="714327"/>
            <a:ext cx="7179013" cy="6117076"/>
            <a:chOff x="3239311" y="714327"/>
            <a:chExt cx="7179013" cy="6117076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4E69C691-B128-672F-69F1-96CAAC959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9311" y="714327"/>
              <a:ext cx="7179013" cy="6117076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F6FBEB02-907D-14AC-7D9F-AE838A207BBB}"/>
                </a:ext>
              </a:extLst>
            </p:cNvPr>
            <p:cNvSpPr/>
            <p:nvPr/>
          </p:nvSpPr>
          <p:spPr>
            <a:xfrm>
              <a:off x="7782128" y="2500009"/>
              <a:ext cx="2480553" cy="30739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18E04AF-7F87-9102-8729-A5458864612E}"/>
                </a:ext>
              </a:extLst>
            </p:cNvPr>
            <p:cNvSpPr txBox="1"/>
            <p:nvPr/>
          </p:nvSpPr>
          <p:spPr>
            <a:xfrm>
              <a:off x="8414426" y="1536970"/>
              <a:ext cx="1303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0070C0"/>
                  </a:solidFill>
                </a:rPr>
                <a:t>RETIRADO</a:t>
              </a:r>
            </a:p>
          </p:txBody>
        </p:sp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767B8EF5-7094-E1D6-87E5-F740B41B6C05}"/>
                </a:ext>
              </a:extLst>
            </p:cNvPr>
            <p:cNvCxnSpPr/>
            <p:nvPr/>
          </p:nvCxnSpPr>
          <p:spPr>
            <a:xfrm>
              <a:off x="9095362" y="1906302"/>
              <a:ext cx="0" cy="593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03123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EB1892306AA484AB9D75A4CDF608FA6" ma:contentTypeVersion="9" ma:contentTypeDescription="Crie um novo documento." ma:contentTypeScope="" ma:versionID="e3e091bf01150a726882fa5a72cac7eb">
  <xsd:schema xmlns:xsd="http://www.w3.org/2001/XMLSchema" xmlns:xs="http://www.w3.org/2001/XMLSchema" xmlns:p="http://schemas.microsoft.com/office/2006/metadata/properties" xmlns:ns2="29422375-733d-49e6-bd76-29d3643b312c" targetNamespace="http://schemas.microsoft.com/office/2006/metadata/properties" ma:root="true" ma:fieldsID="d84d81e26dac57a71879e86293c51db0" ns2:_="">
    <xsd:import namespace="29422375-733d-49e6-bd76-29d3643b31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422375-733d-49e6-bd76-29d3643b31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a3c6e446-f6e6-4b9f-9713-d8f03b62c6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9422375-733d-49e6-bd76-29d3643b312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01D92CE-DC50-4EE5-B5FE-46F16433D5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422375-733d-49e6-bd76-29d3643b31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998F30-3A6A-43C4-8135-80706CF122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979813-0298-41B6-967C-F0B33A69AA65}">
  <ds:schemaRefs>
    <ds:schemaRef ds:uri="http://schemas.microsoft.com/office/2006/metadata/properties"/>
    <ds:schemaRef ds:uri="http://schemas.microsoft.com/office/infopath/2007/PartnerControls"/>
    <ds:schemaRef ds:uri="29422375-733d-49e6-bd76-29d3643b312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Facetado</Template>
  <TotalTime>767</TotalTime>
  <Words>1144</Words>
  <Application>Microsoft Office PowerPoint</Application>
  <PresentationFormat>Widescreen</PresentationFormat>
  <Paragraphs>167</Paragraphs>
  <Slides>12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</vt:lpstr>
      <vt:lpstr>Symbol</vt:lpstr>
      <vt:lpstr>Times New Roman</vt:lpstr>
      <vt:lpstr>Wingdings 3</vt:lpstr>
      <vt:lpstr>Ion</vt:lpstr>
      <vt:lpstr> InfOrganis</vt:lpstr>
      <vt:lpstr>Introdução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 sobre a elaboração do projeto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plataforma de produtos orgânicos alimentícios por região</dc:title>
  <dc:creator>Hélio Vieira Bernardes</dc:creator>
  <cp:lastModifiedBy>Caio Florindo</cp:lastModifiedBy>
  <cp:revision>45</cp:revision>
  <dcterms:created xsi:type="dcterms:W3CDTF">2022-09-16T11:10:13Z</dcterms:created>
  <dcterms:modified xsi:type="dcterms:W3CDTF">2022-12-11T15:16:04Z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0x010100DEB1892306AA484AB9D75A4CDF608FA6</vt:lpwstr>
  </property>
  <property fmtid="{D5CDD505-2E9C-101B-9397-08002B2CF9AE}" pid="3" name="MediaServiceImageTags">
    <vt:lpwstr/>
  </property>
</Properties>
</file>